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9" r:id="rId2"/>
    <p:sldId id="257" r:id="rId3"/>
    <p:sldId id="259" r:id="rId4"/>
    <p:sldId id="258" r:id="rId5"/>
    <p:sldId id="261" r:id="rId6"/>
    <p:sldId id="262" r:id="rId7"/>
    <p:sldId id="265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2" r:id="rId16"/>
    <p:sldId id="300" r:id="rId17"/>
    <p:sldId id="301" r:id="rId18"/>
    <p:sldId id="271" r:id="rId19"/>
    <p:sldId id="274" r:id="rId20"/>
    <p:sldId id="279" r:id="rId21"/>
    <p:sldId id="280" r:id="rId22"/>
    <p:sldId id="278" r:id="rId23"/>
    <p:sldId id="282" r:id="rId24"/>
    <p:sldId id="283" r:id="rId25"/>
    <p:sldId id="281" r:id="rId26"/>
    <p:sldId id="273" r:id="rId27"/>
    <p:sldId id="276" r:id="rId28"/>
    <p:sldId id="277" r:id="rId29"/>
    <p:sldId id="284" r:id="rId30"/>
    <p:sldId id="285" r:id="rId31"/>
    <p:sldId id="290" r:id="rId32"/>
    <p:sldId id="286" r:id="rId33"/>
    <p:sldId id="294" r:id="rId34"/>
    <p:sldId id="291" r:id="rId35"/>
    <p:sldId id="292" r:id="rId36"/>
    <p:sldId id="293" r:id="rId37"/>
    <p:sldId id="287" r:id="rId38"/>
    <p:sldId id="302" r:id="rId39"/>
    <p:sldId id="295" r:id="rId40"/>
    <p:sldId id="296" r:id="rId41"/>
    <p:sldId id="297" r:id="rId42"/>
    <p:sldId id="298" r:id="rId43"/>
    <p:sldId id="303" r:id="rId44"/>
  </p:sldIdLst>
  <p:sldSz cx="12192000" cy="6858000"/>
  <p:notesSz cx="9929813" cy="67992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96" cy="3413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4498" y="0"/>
            <a:ext cx="4302996" cy="34132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5B5D-B11B-403F-9694-8801FFD8AE4B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286" y="3271908"/>
            <a:ext cx="7945242" cy="26773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7941"/>
            <a:ext cx="4302996" cy="3413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4498" y="6457941"/>
            <a:ext cx="4302996" cy="3413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387AE-A1FD-42FD-9395-869EDD6A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0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https://www.youtube.com/watch?v=fRXWHJlgmHA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387AE-A1FD-42FD-9395-869EDD6A52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Facade design = Mask/Hide complete of implementation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387AE-A1FD-42FD-9395-869EDD6A52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Facade design = Mask/Hide complete of implementation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387AE-A1FD-42FD-9395-869EDD6A52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5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Facade design = Mask/Hide complete of implementation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387AE-A1FD-42FD-9395-869EDD6A52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0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387AF-7064-4725-B6B7-098E2D474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4F4752-CBD9-459E-BB06-157D45042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F41D1-352C-4569-B10A-3F73BF97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6EF8-9BF6-4988-99E8-E54EDB3E2F18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3F42C-B4BB-4ACF-8D03-679D62E8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C1BF6-EA40-4E32-83A5-EEB9A156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1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814CE-FF66-4DED-A999-34D62AE5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602B78-EC31-451A-ACC3-88D74024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09D12-95C7-4304-9ED0-51EAF5C1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7498-1C35-4B5F-9AA4-FF03C32765B7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E8C7E-F60C-46F5-80D5-44387B04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517E-8D1E-4B11-9D5A-4200AEB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2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7A842-25C8-40D7-A19B-6C14DE7B8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F28063-84EE-4D83-A9A2-3C4E57B17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9607F-0515-41F9-91D3-BC9BDDD7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AEE6-4DBB-421C-9160-EBC3C262E568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F1C43-3465-43E9-ADC8-C9FAA3D7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6C722-E0A1-455E-A9C9-901A2BB8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0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8EFC5-A52C-4A1F-B744-0B0843A8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D817-A3EB-46C3-9716-AAA984338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C0115-5911-4940-BD73-4C0A6B92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E9D9D-F8C0-4B1D-943A-783DF3C2C10C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38823-31DB-4183-B8EA-F8E49168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FD152-0F40-4C26-8E8F-EB4A2A9F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0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6419-FB2E-4393-91CA-AA47210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B7A31-ED25-4C8D-B792-6EB12511B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F1993-2F72-436E-97D4-EB3C490B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6A88-F05A-4387-8A6C-7842E9489F99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DE2F50-1A4F-4B64-9D08-28CC3C86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56DC09-BBA7-42D7-9907-06E74E29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7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EA92C-D844-4BDD-9DEA-A4C2738F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8EB0B-B7EF-4609-B521-F37EF5E3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F7704F-CAB9-4E7D-9651-6F2C2A33A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C19E34-E0CA-4CE5-A034-4315FC2C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B4BD3-DFC4-4E1A-9685-756A3F65AEB3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FA6BB8-E7EA-41F8-BC0E-4F15ADC0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EA1E7-1C8F-4145-A826-56DAD366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0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55FEB-C3C8-4E40-A80F-971F6E18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70500-3490-45D8-8BC9-1863D6AF2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65C95F-98EB-4637-A833-5A0F4780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19D3B-77FD-4FB0-8AFD-947C28CC1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3C0F30-E3B1-4B3C-9CCD-02C01D364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74C4F5-904C-4A91-B273-F607B86E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E8CF-9DFE-4A03-8445-1EE02D729AF2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33C333-0E58-4C0A-96D1-F4DB742C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1FB60B-1AA7-443F-8D17-9795E5F5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9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4D59C-EBE2-4D0C-93DB-B04E1C4B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1DD225-DC2D-4C75-9FF2-573D9551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7E91-0A88-4E92-92C7-EB710AD0ED73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B90B87-933F-42AB-81A6-46C74F25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2469C-D28F-4055-A456-1E8E0AD2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1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D92C5-6F8C-4528-A8E3-486009CB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FE0FA-FEBF-44DB-89B4-843157B06342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899F-C115-4315-91C7-A1E8CFB2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50870C-09A5-45C2-AEE7-9450146F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9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7F40F-A7A6-46E6-9583-4EFBC7AA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A8E61-F31A-42E5-9E23-398EFCFD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5EEA4-2E2F-4E01-99EF-2C6E0FCE2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B32FB-23A3-48AA-B6AE-30A24299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D97C-DB50-4AAF-A7B4-3562E86AECA1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2C323-BC70-443F-941B-F00675D0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615E88-2E3D-43C2-BEAD-59662F21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3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B1B7E-EC8B-43BE-A4FA-F244A4FB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CE916E-6D63-4A9A-BFA2-B49259AEA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757726-1FFE-4B9B-8B16-82B977CFA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DDD67-A0D3-4C87-AEBD-9A3AC4D4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149E-6541-4FFC-B05C-8D7C43F450FD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7D4B14-867E-42E7-A1A8-21C9C89B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58345-E26C-4915-B09A-BC274628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4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75ACC4-B55B-4709-A1D5-B1453DF0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AA64C-EB50-4D33-97C6-E62594D66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A7F94-B2B3-411C-B130-0C5E7AF6F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83EA-CCE4-4082-AE32-D45881537C00}" type="datetime1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D9372-52C3-4237-B776-CE19785EC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36F84-CFDB-43D6-9891-F2B7393B5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60497-2EE0-4EA5-8A9C-CF41680DE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11398-6BE7-4487-985D-081238B5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17" y="1819437"/>
            <a:ext cx="7259063" cy="2295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D0FC2-5959-4F75-A917-86ADE3D7A47B}"/>
              </a:ext>
            </a:extLst>
          </p:cNvPr>
          <p:cNvSpPr txBox="1"/>
          <p:nvPr/>
        </p:nvSpPr>
        <p:spPr>
          <a:xfrm>
            <a:off x="7197446" y="5189018"/>
            <a:ext cx="48622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2021. 01. 06</a:t>
            </a:r>
          </a:p>
          <a:p>
            <a:pPr algn="r"/>
            <a:r>
              <a:rPr lang="en-US" altLang="ko-KR" dirty="0"/>
              <a:t>Presented by</a:t>
            </a:r>
          </a:p>
          <a:p>
            <a:pPr algn="r"/>
            <a:r>
              <a:rPr lang="en-US" dirty="0"/>
              <a:t>Md. Tanvir </a:t>
            </a:r>
            <a:r>
              <a:rPr lang="en-US" dirty="0" err="1"/>
              <a:t>Ahemd</a:t>
            </a:r>
            <a:endParaRPr lang="en-US" dirty="0"/>
          </a:p>
          <a:p>
            <a:pPr algn="r"/>
            <a:r>
              <a:rPr lang="en-US" dirty="0"/>
              <a:t>IT Convergence and Application Engineering</a:t>
            </a:r>
          </a:p>
          <a:p>
            <a:pPr algn="r"/>
            <a:r>
              <a:rPr lang="en-US" dirty="0" err="1"/>
              <a:t>Pukyong</a:t>
            </a:r>
            <a:r>
              <a:rPr lang="en-US" dirty="0"/>
              <a:t> National University, Korea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2C39E9-9828-49ED-B5A3-913D37A3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07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9C7B15-BC7C-418E-9B8B-49FE0759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40" y="1447581"/>
            <a:ext cx="7687748" cy="51346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9EF95D-81DB-4EE9-BE7E-38DDFF567F73}"/>
              </a:ext>
            </a:extLst>
          </p:cNvPr>
          <p:cNvSpPr/>
          <p:nvPr/>
        </p:nvSpPr>
        <p:spPr>
          <a:xfrm>
            <a:off x="5157926" y="6134471"/>
            <a:ext cx="1562470" cy="38565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D4DACD-B433-428E-B07C-C9FA9A15D2BD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C3FEAB-3888-4D13-AC94-A1E4BC156BE0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 Calories Calculation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EC3EE-BFAC-4AFF-B582-430824FC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2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4064F5-14CC-4B34-AA0A-9C9C156FCC3C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AF261-6B66-4F3F-8002-F76951C4FD12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 Calories Calculation Detail Description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DC032B-1150-40A0-95B4-3C3CC483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74" y="674702"/>
            <a:ext cx="7955851" cy="61832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00232D-EADE-402D-AE38-087530E5E74F}"/>
              </a:ext>
            </a:extLst>
          </p:cNvPr>
          <p:cNvSpPr/>
          <p:nvPr/>
        </p:nvSpPr>
        <p:spPr>
          <a:xfrm>
            <a:off x="3684233" y="852256"/>
            <a:ext cx="2556769" cy="573497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29DF0D-C597-40D9-BAD1-D24044E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2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Scenario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45DF6-20C8-437F-AC06-2E8403EC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4" y="1559651"/>
            <a:ext cx="6668431" cy="327705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5A4D0-C81B-4285-8539-99CB5917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1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base app Working Process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A1743-13E4-4831-A785-98DE024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4" y="1559651"/>
            <a:ext cx="6668431" cy="3277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302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Web server and services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31832-7A23-4FF1-B1EA-664E2D71E4CB}"/>
              </a:ext>
            </a:extLst>
          </p:cNvPr>
          <p:cNvSpPr/>
          <p:nvPr/>
        </p:nvSpPr>
        <p:spPr>
          <a:xfrm>
            <a:off x="2494626" y="2219417"/>
            <a:ext cx="1128316" cy="111858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9F6FA-8BD3-4171-879D-3FFC8480FE44}"/>
              </a:ext>
            </a:extLst>
          </p:cNvPr>
          <p:cNvSpPr txBox="1"/>
          <p:nvPr/>
        </p:nvSpPr>
        <p:spPr>
          <a:xfrm>
            <a:off x="8933065" y="1282652"/>
            <a:ext cx="321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SSH (Secure Shell Protocol)</a:t>
            </a:r>
          </a:p>
          <a:p>
            <a:r>
              <a:rPr lang="en-US" sz="1200" dirty="0"/>
              <a:t>HTTPS (Hypertext Transfer Protocol Secure)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50B48-B2C8-49B0-BFE6-60C497C1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7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base app Working Process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2E5907-BD8A-4382-AD8B-E0916FB7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91" y="1956736"/>
            <a:ext cx="6687483" cy="269595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649FCA-AE62-4668-92FC-3112E70C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3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base app Working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3174-20D4-456E-A7D7-2916C6FE4892}"/>
              </a:ext>
            </a:extLst>
          </p:cNvPr>
          <p:cNvSpPr txBox="1"/>
          <p:nvPr/>
        </p:nvSpPr>
        <p:spPr>
          <a:xfrm>
            <a:off x="6625617" y="3977197"/>
            <a:ext cx="8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335-94C5-4AFE-8D53-31E8BA0B9712}"/>
              </a:ext>
            </a:extLst>
          </p:cNvPr>
          <p:cNvSpPr txBox="1"/>
          <p:nvPr/>
        </p:nvSpPr>
        <p:spPr>
          <a:xfrm>
            <a:off x="4806392" y="166189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D8560-1B84-46E8-A72A-38B8AEDF0B95}"/>
              </a:ext>
            </a:extLst>
          </p:cNvPr>
          <p:cNvSpPr txBox="1"/>
          <p:nvPr/>
        </p:nvSpPr>
        <p:spPr>
          <a:xfrm>
            <a:off x="6678364" y="1679647"/>
            <a:ext cx="8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E23EA-F74E-4B5B-9F7A-1098828040B1}"/>
              </a:ext>
            </a:extLst>
          </p:cNvPr>
          <p:cNvSpPr txBox="1"/>
          <p:nvPr/>
        </p:nvSpPr>
        <p:spPr>
          <a:xfrm>
            <a:off x="8453897" y="16796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Pasta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D4D9-EB3F-48F6-BD12-1DA5DDD64A55}"/>
              </a:ext>
            </a:extLst>
          </p:cNvPr>
          <p:cNvSpPr/>
          <p:nvPr/>
        </p:nvSpPr>
        <p:spPr>
          <a:xfrm>
            <a:off x="4662864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E350E-4CF4-463F-B14A-1C76E898DC21}"/>
              </a:ext>
            </a:extLst>
          </p:cNvPr>
          <p:cNvSpPr/>
          <p:nvPr/>
        </p:nvSpPr>
        <p:spPr>
          <a:xfrm>
            <a:off x="6559561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562DFD-CFD2-43EF-AC86-1E9F6855B794}"/>
              </a:ext>
            </a:extLst>
          </p:cNvPr>
          <p:cNvSpPr/>
          <p:nvPr/>
        </p:nvSpPr>
        <p:spPr>
          <a:xfrm>
            <a:off x="8320789" y="1469256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5BA231-885C-44C2-B8BC-58E92349AA64}"/>
              </a:ext>
            </a:extLst>
          </p:cNvPr>
          <p:cNvSpPr/>
          <p:nvPr/>
        </p:nvSpPr>
        <p:spPr>
          <a:xfrm>
            <a:off x="6481136" y="3846251"/>
            <a:ext cx="1072724" cy="65694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5D260-A3C1-49F1-93C4-7D0A7AED3B67}"/>
              </a:ext>
            </a:extLst>
          </p:cNvPr>
          <p:cNvSpPr txBox="1"/>
          <p:nvPr/>
        </p:nvSpPr>
        <p:spPr>
          <a:xfrm rot="2352294">
            <a:off x="5752402" y="265383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A9378-D30C-4040-ACB2-2B7B113056CE}"/>
              </a:ext>
            </a:extLst>
          </p:cNvPr>
          <p:cNvSpPr txBox="1"/>
          <p:nvPr/>
        </p:nvSpPr>
        <p:spPr>
          <a:xfrm rot="21448674">
            <a:off x="8697562" y="227168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2F8959-09DD-4CBC-9DE4-F81DFDC02EE7}"/>
              </a:ext>
            </a:extLst>
          </p:cNvPr>
          <p:cNvSpPr/>
          <p:nvPr/>
        </p:nvSpPr>
        <p:spPr>
          <a:xfrm>
            <a:off x="5792380" y="5566297"/>
            <a:ext cx="2521259" cy="772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BD2572A6-0415-4E4F-BE12-64AFC7B2A171}"/>
              </a:ext>
            </a:extLst>
          </p:cNvPr>
          <p:cNvSpPr/>
          <p:nvPr/>
        </p:nvSpPr>
        <p:spPr>
          <a:xfrm rot="5400000">
            <a:off x="6553430" y="4893308"/>
            <a:ext cx="947690" cy="2740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C02275-0AE7-4C89-BC53-F7AF242120EB}"/>
              </a:ext>
            </a:extLst>
          </p:cNvPr>
          <p:cNvSpPr txBox="1"/>
          <p:nvPr/>
        </p:nvSpPr>
        <p:spPr>
          <a:xfrm rot="16200000">
            <a:off x="6713319" y="2680471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30D605-7AAF-4C98-95AD-5ED995D6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7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base app Working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3174-20D4-456E-A7D7-2916C6FE4892}"/>
              </a:ext>
            </a:extLst>
          </p:cNvPr>
          <p:cNvSpPr txBox="1"/>
          <p:nvPr/>
        </p:nvSpPr>
        <p:spPr>
          <a:xfrm>
            <a:off x="6625617" y="3977197"/>
            <a:ext cx="8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335-94C5-4AFE-8D53-31E8BA0B9712}"/>
              </a:ext>
            </a:extLst>
          </p:cNvPr>
          <p:cNvSpPr txBox="1"/>
          <p:nvPr/>
        </p:nvSpPr>
        <p:spPr>
          <a:xfrm>
            <a:off x="4806392" y="166189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D8560-1B84-46E8-A72A-38B8AEDF0B95}"/>
              </a:ext>
            </a:extLst>
          </p:cNvPr>
          <p:cNvSpPr txBox="1"/>
          <p:nvPr/>
        </p:nvSpPr>
        <p:spPr>
          <a:xfrm>
            <a:off x="6678364" y="1679647"/>
            <a:ext cx="8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E23EA-F74E-4B5B-9F7A-1098828040B1}"/>
              </a:ext>
            </a:extLst>
          </p:cNvPr>
          <p:cNvSpPr txBox="1"/>
          <p:nvPr/>
        </p:nvSpPr>
        <p:spPr>
          <a:xfrm>
            <a:off x="8453897" y="16796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Pasta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D4D9-EB3F-48F6-BD12-1DA5DDD64A55}"/>
              </a:ext>
            </a:extLst>
          </p:cNvPr>
          <p:cNvSpPr/>
          <p:nvPr/>
        </p:nvSpPr>
        <p:spPr>
          <a:xfrm>
            <a:off x="4662864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E350E-4CF4-463F-B14A-1C76E898DC21}"/>
              </a:ext>
            </a:extLst>
          </p:cNvPr>
          <p:cNvSpPr/>
          <p:nvPr/>
        </p:nvSpPr>
        <p:spPr>
          <a:xfrm>
            <a:off x="6559561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562DFD-CFD2-43EF-AC86-1E9F6855B794}"/>
              </a:ext>
            </a:extLst>
          </p:cNvPr>
          <p:cNvSpPr/>
          <p:nvPr/>
        </p:nvSpPr>
        <p:spPr>
          <a:xfrm>
            <a:off x="8320789" y="1469256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5BA231-885C-44C2-B8BC-58E92349AA64}"/>
              </a:ext>
            </a:extLst>
          </p:cNvPr>
          <p:cNvSpPr/>
          <p:nvPr/>
        </p:nvSpPr>
        <p:spPr>
          <a:xfrm>
            <a:off x="6481136" y="3846251"/>
            <a:ext cx="1072724" cy="65694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6964922-9107-4510-939C-582842E3A985}"/>
              </a:ext>
            </a:extLst>
          </p:cNvPr>
          <p:cNvCxnSpPr>
            <a:stCxn id="13" idx="0"/>
            <a:endCxn id="10" idx="4"/>
          </p:cNvCxnSpPr>
          <p:nvPr/>
        </p:nvCxnSpPr>
        <p:spPr>
          <a:xfrm flipH="1" flipV="1">
            <a:off x="5160014" y="2241614"/>
            <a:ext cx="1857484" cy="160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ECE733-8C55-419E-836F-24808922A39E}"/>
              </a:ext>
            </a:extLst>
          </p:cNvPr>
          <p:cNvCxnSpPr>
            <a:stCxn id="13" idx="0"/>
            <a:endCxn id="11" idx="4"/>
          </p:cNvCxnSpPr>
          <p:nvPr/>
        </p:nvCxnSpPr>
        <p:spPr>
          <a:xfrm flipV="1">
            <a:off x="7017498" y="2241614"/>
            <a:ext cx="39213" cy="160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65D260-A3C1-49F1-93C4-7D0A7AED3B67}"/>
              </a:ext>
            </a:extLst>
          </p:cNvPr>
          <p:cNvSpPr txBox="1"/>
          <p:nvPr/>
        </p:nvSpPr>
        <p:spPr>
          <a:xfrm rot="2352294">
            <a:off x="5752402" y="265383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A9378-D30C-4040-ACB2-2B7B113056CE}"/>
              </a:ext>
            </a:extLst>
          </p:cNvPr>
          <p:cNvSpPr txBox="1"/>
          <p:nvPr/>
        </p:nvSpPr>
        <p:spPr>
          <a:xfrm rot="21448674">
            <a:off x="8697562" y="227168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2F8959-09DD-4CBC-9DE4-F81DFDC02EE7}"/>
              </a:ext>
            </a:extLst>
          </p:cNvPr>
          <p:cNvSpPr/>
          <p:nvPr/>
        </p:nvSpPr>
        <p:spPr>
          <a:xfrm>
            <a:off x="5792380" y="5566297"/>
            <a:ext cx="2521259" cy="772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BD2572A6-0415-4E4F-BE12-64AFC7B2A171}"/>
              </a:ext>
            </a:extLst>
          </p:cNvPr>
          <p:cNvSpPr/>
          <p:nvPr/>
        </p:nvSpPr>
        <p:spPr>
          <a:xfrm rot="5400000">
            <a:off x="6553430" y="4893308"/>
            <a:ext cx="947690" cy="2740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C02275-0AE7-4C89-BC53-F7AF242120EB}"/>
              </a:ext>
            </a:extLst>
          </p:cNvPr>
          <p:cNvSpPr txBox="1"/>
          <p:nvPr/>
        </p:nvSpPr>
        <p:spPr>
          <a:xfrm rot="16200000">
            <a:off x="6713319" y="2680471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CAE1-1464-4ED7-9B0C-ABC1BF58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base app Working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0E684-B41A-4022-8D1E-384771B8A3FB}"/>
              </a:ext>
            </a:extLst>
          </p:cNvPr>
          <p:cNvSpPr txBox="1"/>
          <p:nvPr/>
        </p:nvSpPr>
        <p:spPr>
          <a:xfrm>
            <a:off x="985421" y="3792531"/>
            <a:ext cx="167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Facade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3174-20D4-456E-A7D7-2916C6FE4892}"/>
              </a:ext>
            </a:extLst>
          </p:cNvPr>
          <p:cNvSpPr txBox="1"/>
          <p:nvPr/>
        </p:nvSpPr>
        <p:spPr>
          <a:xfrm>
            <a:off x="6625617" y="3977197"/>
            <a:ext cx="8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335-94C5-4AFE-8D53-31E8BA0B9712}"/>
              </a:ext>
            </a:extLst>
          </p:cNvPr>
          <p:cNvSpPr txBox="1"/>
          <p:nvPr/>
        </p:nvSpPr>
        <p:spPr>
          <a:xfrm>
            <a:off x="4806392" y="166189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D8560-1B84-46E8-A72A-38B8AEDF0B95}"/>
              </a:ext>
            </a:extLst>
          </p:cNvPr>
          <p:cNvSpPr txBox="1"/>
          <p:nvPr/>
        </p:nvSpPr>
        <p:spPr>
          <a:xfrm>
            <a:off x="6678364" y="1679647"/>
            <a:ext cx="8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E23EA-F74E-4B5B-9F7A-1098828040B1}"/>
              </a:ext>
            </a:extLst>
          </p:cNvPr>
          <p:cNvSpPr txBox="1"/>
          <p:nvPr/>
        </p:nvSpPr>
        <p:spPr>
          <a:xfrm>
            <a:off x="8453897" y="16796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Pasta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20D4D9-EB3F-48F6-BD12-1DA5DDD64A55}"/>
              </a:ext>
            </a:extLst>
          </p:cNvPr>
          <p:cNvSpPr/>
          <p:nvPr/>
        </p:nvSpPr>
        <p:spPr>
          <a:xfrm>
            <a:off x="4662864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E350E-4CF4-463F-B14A-1C76E898DC21}"/>
              </a:ext>
            </a:extLst>
          </p:cNvPr>
          <p:cNvSpPr/>
          <p:nvPr/>
        </p:nvSpPr>
        <p:spPr>
          <a:xfrm>
            <a:off x="6559561" y="1487012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562DFD-CFD2-43EF-AC86-1E9F6855B794}"/>
              </a:ext>
            </a:extLst>
          </p:cNvPr>
          <p:cNvSpPr/>
          <p:nvPr/>
        </p:nvSpPr>
        <p:spPr>
          <a:xfrm>
            <a:off x="8320789" y="1469256"/>
            <a:ext cx="994299" cy="754602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5BA231-885C-44C2-B8BC-58E92349AA64}"/>
              </a:ext>
            </a:extLst>
          </p:cNvPr>
          <p:cNvSpPr/>
          <p:nvPr/>
        </p:nvSpPr>
        <p:spPr>
          <a:xfrm>
            <a:off x="6481136" y="3846251"/>
            <a:ext cx="1072724" cy="65694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6964922-9107-4510-939C-582842E3A985}"/>
              </a:ext>
            </a:extLst>
          </p:cNvPr>
          <p:cNvCxnSpPr>
            <a:stCxn id="13" idx="0"/>
            <a:endCxn id="10" idx="4"/>
          </p:cNvCxnSpPr>
          <p:nvPr/>
        </p:nvCxnSpPr>
        <p:spPr>
          <a:xfrm flipH="1" flipV="1">
            <a:off x="5160014" y="2241614"/>
            <a:ext cx="1857484" cy="160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ECE733-8C55-419E-836F-24808922A39E}"/>
              </a:ext>
            </a:extLst>
          </p:cNvPr>
          <p:cNvCxnSpPr>
            <a:stCxn id="13" idx="0"/>
            <a:endCxn id="11" idx="4"/>
          </p:cNvCxnSpPr>
          <p:nvPr/>
        </p:nvCxnSpPr>
        <p:spPr>
          <a:xfrm flipV="1">
            <a:off x="7017498" y="2241614"/>
            <a:ext cx="39213" cy="160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65D260-A3C1-49F1-93C4-7D0A7AED3B67}"/>
              </a:ext>
            </a:extLst>
          </p:cNvPr>
          <p:cNvSpPr txBox="1"/>
          <p:nvPr/>
        </p:nvSpPr>
        <p:spPr>
          <a:xfrm rot="2352294">
            <a:off x="5752402" y="265383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A9378-D30C-4040-ACB2-2B7B113056CE}"/>
              </a:ext>
            </a:extLst>
          </p:cNvPr>
          <p:cNvSpPr txBox="1"/>
          <p:nvPr/>
        </p:nvSpPr>
        <p:spPr>
          <a:xfrm rot="21448674">
            <a:off x="8697562" y="2271685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2F8959-09DD-4CBC-9DE4-F81DFDC02EE7}"/>
              </a:ext>
            </a:extLst>
          </p:cNvPr>
          <p:cNvSpPr/>
          <p:nvPr/>
        </p:nvSpPr>
        <p:spPr>
          <a:xfrm>
            <a:off x="5792380" y="5566297"/>
            <a:ext cx="2521259" cy="772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BD2572A6-0415-4E4F-BE12-64AFC7B2A171}"/>
              </a:ext>
            </a:extLst>
          </p:cNvPr>
          <p:cNvSpPr/>
          <p:nvPr/>
        </p:nvSpPr>
        <p:spPr>
          <a:xfrm rot="5400000">
            <a:off x="6553430" y="4893308"/>
            <a:ext cx="947690" cy="2740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921F9-7498-4536-9EFE-F02586583338}"/>
              </a:ext>
            </a:extLst>
          </p:cNvPr>
          <p:cNvSpPr/>
          <p:nvPr/>
        </p:nvSpPr>
        <p:spPr>
          <a:xfrm>
            <a:off x="969919" y="3700198"/>
            <a:ext cx="1675843" cy="55399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7F62EE-83CF-4409-9FEC-D52EA1D78925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645762" y="3977197"/>
            <a:ext cx="3746160" cy="1975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C02275-0AE7-4C89-BC53-F7AF242120EB}"/>
              </a:ext>
            </a:extLst>
          </p:cNvPr>
          <p:cNvSpPr txBox="1"/>
          <p:nvPr/>
        </p:nvSpPr>
        <p:spPr>
          <a:xfrm rot="16200000">
            <a:off x="6713319" y="2680471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Cook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BFACA-56FD-43CB-B711-0D588243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2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HTTPS base app Working Process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A1743-13E4-4831-A785-98DE024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4" y="1559651"/>
            <a:ext cx="6668431" cy="3277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302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Automated Menu Parser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31832-7A23-4FF1-B1EA-664E2D71E4CB}"/>
              </a:ext>
            </a:extLst>
          </p:cNvPr>
          <p:cNvSpPr/>
          <p:nvPr/>
        </p:nvSpPr>
        <p:spPr>
          <a:xfrm>
            <a:off x="3790765" y="2565648"/>
            <a:ext cx="2485748" cy="115409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9F6FA-8BD3-4171-879D-3FFC8480FE44}"/>
              </a:ext>
            </a:extLst>
          </p:cNvPr>
          <p:cNvSpPr txBox="1"/>
          <p:nvPr/>
        </p:nvSpPr>
        <p:spPr>
          <a:xfrm>
            <a:off x="8933065" y="1282652"/>
            <a:ext cx="321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SSH (Secure Shell Protocol)</a:t>
            </a:r>
          </a:p>
          <a:p>
            <a:r>
              <a:rPr lang="en-US" sz="1200" dirty="0"/>
              <a:t>HTTPS (Hypertext Transfer Protocol Secure)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D56BB-C838-41F5-9864-FC412AB6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2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HTTPS base app Working Process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E115A-0C22-4D4E-8EE7-E07496D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07" y="612558"/>
            <a:ext cx="6952986" cy="62454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CF92C-7A57-4E21-B8DE-3F7D463F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2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DC52C1-7C1D-4F6C-B31B-E0432C47331C}"/>
              </a:ext>
            </a:extLst>
          </p:cNvPr>
          <p:cNvSpPr txBox="1"/>
          <p:nvPr/>
        </p:nvSpPr>
        <p:spPr>
          <a:xfrm>
            <a:off x="4131000" y="1651246"/>
            <a:ext cx="254736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Abstract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System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Evaluation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Discussion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4F5CB2-FED4-4C60-87B0-EDA4174FF601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Contains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D41A8B-B546-4EAE-8D7D-6C85FA5C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2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HTTPS base app Working Process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E115A-0C22-4D4E-8EE7-E07496D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07" y="612558"/>
            <a:ext cx="6952986" cy="62454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2B3D7D-CC01-4317-B390-F3525BE64FA7}"/>
              </a:ext>
            </a:extLst>
          </p:cNvPr>
          <p:cNvSpPr/>
          <p:nvPr/>
        </p:nvSpPr>
        <p:spPr>
          <a:xfrm>
            <a:off x="4829452" y="2175029"/>
            <a:ext cx="2183907" cy="9232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DC5716-A573-49BE-9793-354D4E47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3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C6B71E-BEFB-4341-A907-D725555F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44" y="701336"/>
            <a:ext cx="5682912" cy="61566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F900F3-B0AC-458E-8083-29B73A484F12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D38A5C-96B4-4706-BE09-0926E07FE8AD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HTTPS base app Working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61154C-2D05-480F-ADD5-01845166356C}"/>
              </a:ext>
            </a:extLst>
          </p:cNvPr>
          <p:cNvSpPr/>
          <p:nvPr/>
        </p:nvSpPr>
        <p:spPr>
          <a:xfrm>
            <a:off x="4287915" y="1154097"/>
            <a:ext cx="1038687" cy="28408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E5F277-E64A-45B2-8D29-C668CC796FBF}"/>
              </a:ext>
            </a:extLst>
          </p:cNvPr>
          <p:cNvSpPr/>
          <p:nvPr/>
        </p:nvSpPr>
        <p:spPr>
          <a:xfrm>
            <a:off x="1411550" y="2163932"/>
            <a:ext cx="2032986" cy="577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 Keyword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A8B56D-BF53-499E-9F3B-AA9799BE657A}"/>
              </a:ext>
            </a:extLst>
          </p:cNvPr>
          <p:cNvCxnSpPr>
            <a:stCxn id="6" idx="0"/>
            <a:endCxn id="5" idx="1"/>
          </p:cNvCxnSpPr>
          <p:nvPr/>
        </p:nvCxnSpPr>
        <p:spPr>
          <a:xfrm flipV="1">
            <a:off x="2428043" y="1296140"/>
            <a:ext cx="1859872" cy="867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83494F-4071-46BC-9BB6-D218733A69E6}"/>
              </a:ext>
            </a:extLst>
          </p:cNvPr>
          <p:cNvSpPr/>
          <p:nvPr/>
        </p:nvSpPr>
        <p:spPr>
          <a:xfrm>
            <a:off x="4287915" y="1606858"/>
            <a:ext cx="4649541" cy="525114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C01DA0-CF35-4250-AC8F-782046BE584A}"/>
              </a:ext>
            </a:extLst>
          </p:cNvPr>
          <p:cNvSpPr/>
          <p:nvPr/>
        </p:nvSpPr>
        <p:spPr>
          <a:xfrm>
            <a:off x="9403810" y="3532858"/>
            <a:ext cx="261003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 Result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D3EB4BA-8403-4026-876E-8BCEF4922665}"/>
              </a:ext>
            </a:extLst>
          </p:cNvPr>
          <p:cNvSpPr/>
          <p:nvPr/>
        </p:nvSpPr>
        <p:spPr>
          <a:xfrm rot="10800000">
            <a:off x="8960719" y="3545986"/>
            <a:ext cx="43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98809-17BA-417D-9DBB-7FEE0AA5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0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HTTPS base app Working Process “LICKCLUMP” Setting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E115A-0C22-4D4E-8EE7-E07496D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07" y="612558"/>
            <a:ext cx="6952986" cy="62454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BD8BB4-1A3D-4C79-9B26-1730304A8818}"/>
              </a:ext>
            </a:extLst>
          </p:cNvPr>
          <p:cNvSpPr/>
          <p:nvPr/>
        </p:nvSpPr>
        <p:spPr>
          <a:xfrm>
            <a:off x="4829452" y="2175029"/>
            <a:ext cx="2183907" cy="9232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4455E-B8F9-4CA7-AB6E-06461698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5" y="991695"/>
            <a:ext cx="6144482" cy="54871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9B60AB-BBFA-4ECE-BA02-0E4821DA446F}"/>
              </a:ext>
            </a:extLst>
          </p:cNvPr>
          <p:cNvSpPr/>
          <p:nvPr/>
        </p:nvSpPr>
        <p:spPr>
          <a:xfrm>
            <a:off x="7466120" y="3551068"/>
            <a:ext cx="2106373" cy="34622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E746A-4D22-4017-8D28-770AD0E6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8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32E5ED-75F4-41CC-85B3-963344244D79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293B7A-9530-4F0E-A5BF-D4427F7959BF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 Program “</a:t>
            </a:r>
            <a:r>
              <a:rPr lang="en-US" dirty="0" err="1"/>
              <a:t>url</a:t>
            </a:r>
            <a:r>
              <a:rPr lang="en-US" dirty="0"/>
              <a:t>” collect Using “LICKCLUMP”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F22BA-E140-4EF5-993C-B2FFEB00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41" y="594802"/>
            <a:ext cx="3086100" cy="6174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37CF4F-3211-4B95-B71B-AB36FB05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79" y="506026"/>
            <a:ext cx="3086100" cy="63519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D1F874-09CC-497E-B0F3-CC085DD99844}"/>
              </a:ext>
            </a:extLst>
          </p:cNvPr>
          <p:cNvSpPr/>
          <p:nvPr/>
        </p:nvSpPr>
        <p:spPr>
          <a:xfrm>
            <a:off x="186431" y="1402671"/>
            <a:ext cx="3761171" cy="1802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FD131-8BA6-4CEB-AB7A-E970A3DF6A8E}"/>
              </a:ext>
            </a:extLst>
          </p:cNvPr>
          <p:cNvSpPr/>
          <p:nvPr/>
        </p:nvSpPr>
        <p:spPr>
          <a:xfrm>
            <a:off x="1174208" y="1185169"/>
            <a:ext cx="1473693" cy="435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LICKCLUMP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59E82-0F5E-4EE3-A791-C94F422D3FB0}"/>
              </a:ext>
            </a:extLst>
          </p:cNvPr>
          <p:cNvSpPr txBox="1"/>
          <p:nvPr/>
        </p:nvSpPr>
        <p:spPr>
          <a:xfrm>
            <a:off x="699361" y="2012263"/>
            <a:ext cx="2735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  Press (Keyboard) = </a:t>
            </a:r>
          </a:p>
          <a:p>
            <a:endParaRPr lang="en-US" sz="1400" dirty="0"/>
          </a:p>
          <a:p>
            <a:r>
              <a:rPr lang="en-US" sz="1400" dirty="0"/>
              <a:t>“Shift” + “</a:t>
            </a:r>
            <a:r>
              <a:rPr lang="en-US" sz="1400" dirty="0" err="1"/>
              <a:t>Mouse_Right</a:t>
            </a:r>
            <a:r>
              <a:rPr lang="en-US" sz="1400" dirty="0"/>
              <a:t> Button”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E9214E-997C-4A83-97F7-2C473CE4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005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32E5ED-75F4-41CC-85B3-963344244D79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293B7A-9530-4F0E-A5BF-D4427F7959BF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 Program “</a:t>
            </a:r>
            <a:r>
              <a:rPr lang="en-US" dirty="0" err="1"/>
              <a:t>url</a:t>
            </a:r>
            <a:r>
              <a:rPr lang="en-US" dirty="0"/>
              <a:t>” collect Using “LICKCLUMP”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F22BA-E140-4EF5-993C-B2FFEB00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41" y="594802"/>
            <a:ext cx="3086100" cy="6174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37CF4F-3211-4B95-B71B-AB36FB05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79" y="506026"/>
            <a:ext cx="3086100" cy="63519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D1F874-09CC-497E-B0F3-CC085DD99844}"/>
              </a:ext>
            </a:extLst>
          </p:cNvPr>
          <p:cNvSpPr/>
          <p:nvPr/>
        </p:nvSpPr>
        <p:spPr>
          <a:xfrm>
            <a:off x="186431" y="1402671"/>
            <a:ext cx="3761171" cy="1802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CFD131-8BA6-4CEB-AB7A-E970A3DF6A8E}"/>
              </a:ext>
            </a:extLst>
          </p:cNvPr>
          <p:cNvSpPr/>
          <p:nvPr/>
        </p:nvSpPr>
        <p:spPr>
          <a:xfrm>
            <a:off x="1174208" y="1185169"/>
            <a:ext cx="1473693" cy="435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LICKCLUMP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59E82-0F5E-4EE3-A791-C94F422D3FB0}"/>
              </a:ext>
            </a:extLst>
          </p:cNvPr>
          <p:cNvSpPr txBox="1"/>
          <p:nvPr/>
        </p:nvSpPr>
        <p:spPr>
          <a:xfrm>
            <a:off x="699361" y="2012263"/>
            <a:ext cx="2735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  Press (Keyboard) = </a:t>
            </a:r>
          </a:p>
          <a:p>
            <a:endParaRPr lang="en-US" sz="1400" dirty="0"/>
          </a:p>
          <a:p>
            <a:r>
              <a:rPr lang="en-US" sz="1400" dirty="0"/>
              <a:t>“Shift” + “</a:t>
            </a:r>
            <a:r>
              <a:rPr lang="en-US" sz="1400" dirty="0" err="1"/>
              <a:t>Mouse_Right</a:t>
            </a:r>
            <a:r>
              <a:rPr lang="en-US" sz="1400" dirty="0"/>
              <a:t> Button”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E9763-BB79-43D8-9357-9456E48D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22" y="1063913"/>
            <a:ext cx="6373114" cy="558242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4AF96-DAE7-4CCA-9A68-0EFF539E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41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32E5ED-75F4-41CC-85B3-963344244D79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293B7A-9530-4F0E-A5BF-D4427F7959BF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 Program “</a:t>
            </a:r>
            <a:r>
              <a:rPr lang="en-US" dirty="0" err="1"/>
              <a:t>url</a:t>
            </a:r>
            <a:r>
              <a:rPr lang="en-US" dirty="0"/>
              <a:t>” collect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925C7-6239-46FA-962A-54861CBC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568171"/>
            <a:ext cx="10545647" cy="628554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3EE17E-3429-4277-923C-6B275BAE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1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and HTTPS bases app Working Process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A1743-13E4-4831-A785-98DE024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4" y="1559651"/>
            <a:ext cx="6668431" cy="327705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31832-7A23-4FF1-B1EA-664E2D71E4CB}"/>
              </a:ext>
            </a:extLst>
          </p:cNvPr>
          <p:cNvSpPr/>
          <p:nvPr/>
        </p:nvSpPr>
        <p:spPr>
          <a:xfrm>
            <a:off x="2494626" y="2219417"/>
            <a:ext cx="1128316" cy="111858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9F6FA-8BD3-4171-879D-3FFC8480FE44}"/>
              </a:ext>
            </a:extLst>
          </p:cNvPr>
          <p:cNvSpPr txBox="1"/>
          <p:nvPr/>
        </p:nvSpPr>
        <p:spPr>
          <a:xfrm>
            <a:off x="8933065" y="1282652"/>
            <a:ext cx="321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SSH (Secure Shell Protocol)</a:t>
            </a:r>
          </a:p>
          <a:p>
            <a:r>
              <a:rPr lang="en-US" sz="1200" dirty="0"/>
              <a:t>HTTPS (Hypertext Transfer Protocol Secure)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7FF6F6-C773-4255-881A-564404CDB0C4}"/>
              </a:ext>
            </a:extLst>
          </p:cNvPr>
          <p:cNvSpPr/>
          <p:nvPr/>
        </p:nvSpPr>
        <p:spPr>
          <a:xfrm>
            <a:off x="3790765" y="2565648"/>
            <a:ext cx="2485748" cy="115409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3452-6464-482F-89E6-32154BB05C14}"/>
              </a:ext>
            </a:extLst>
          </p:cNvPr>
          <p:cNvSpPr txBox="1"/>
          <p:nvPr/>
        </p:nvSpPr>
        <p:spPr>
          <a:xfrm>
            <a:off x="594804" y="1374985"/>
            <a:ext cx="302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Automated Menu Parser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23538-3F6C-413C-8DED-2B00E93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94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and HTTPS bases app Working Process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28E3E7-85A6-4991-B22D-3A7AE646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73" y="703991"/>
            <a:ext cx="7706801" cy="615400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952AE1-E7C0-46EA-ADC1-0C3EFFEE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8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Working Process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A1743-13E4-4831-A785-98DE0246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34" y="1559651"/>
            <a:ext cx="6668431" cy="3277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</a:t>
            </a:r>
            <a:r>
              <a:rPr lang="en-US" dirty="0" err="1"/>
              <a:t>Foodtracker</a:t>
            </a:r>
            <a:r>
              <a:rPr lang="en-US" dirty="0"/>
              <a:t> App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31832-7A23-4FF1-B1EA-664E2D71E4CB}"/>
              </a:ext>
            </a:extLst>
          </p:cNvPr>
          <p:cNvSpPr/>
          <p:nvPr/>
        </p:nvSpPr>
        <p:spPr>
          <a:xfrm>
            <a:off x="2494626" y="2219417"/>
            <a:ext cx="1128316" cy="111858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9F6FA-8BD3-4171-879D-3FFC8480FE44}"/>
              </a:ext>
            </a:extLst>
          </p:cNvPr>
          <p:cNvSpPr txBox="1"/>
          <p:nvPr/>
        </p:nvSpPr>
        <p:spPr>
          <a:xfrm>
            <a:off x="8933065" y="1282652"/>
            <a:ext cx="3212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SSH (Secure Shell Protocol)</a:t>
            </a:r>
          </a:p>
          <a:p>
            <a:r>
              <a:rPr lang="en-US" sz="1200" dirty="0"/>
              <a:t>HTTPS (Hypertext Transfer Protocol Secure)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7FF6F6-C773-4255-881A-564404CDB0C4}"/>
              </a:ext>
            </a:extLst>
          </p:cNvPr>
          <p:cNvSpPr/>
          <p:nvPr/>
        </p:nvSpPr>
        <p:spPr>
          <a:xfrm>
            <a:off x="3790765" y="2565648"/>
            <a:ext cx="2485748" cy="115409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48B36C3-9EAA-4A58-95B4-CE1D7DE3103F}"/>
              </a:ext>
            </a:extLst>
          </p:cNvPr>
          <p:cNvSpPr/>
          <p:nvPr/>
        </p:nvSpPr>
        <p:spPr>
          <a:xfrm>
            <a:off x="5850384" y="1282653"/>
            <a:ext cx="2485748" cy="2055352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61EAD-D68F-4F06-B1E4-DAE7631E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3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Working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</a:t>
            </a:r>
            <a:r>
              <a:rPr lang="en-US" dirty="0" err="1"/>
              <a:t>Foodtracker</a:t>
            </a:r>
            <a:r>
              <a:rPr lang="en-US" dirty="0"/>
              <a:t> App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7F4599-EA53-47AA-99A1-F70531BE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06" y="2715898"/>
            <a:ext cx="3734321" cy="2953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0F377-A23F-4A8E-AB90-50856474619B}"/>
              </a:ext>
            </a:extLst>
          </p:cNvPr>
          <p:cNvSpPr txBox="1"/>
          <p:nvPr/>
        </p:nvSpPr>
        <p:spPr>
          <a:xfrm>
            <a:off x="1069759" y="1893805"/>
            <a:ext cx="270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The Traffic Light Diet: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8648C-4CDA-4380-9A5F-D4BD17EE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6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CE3EB-45C0-41F9-B810-2DC95A22A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692"/>
            <a:ext cx="3086100" cy="60146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BF4610-F9DE-444D-8A16-EA997F4499D9}"/>
              </a:ext>
            </a:extLst>
          </p:cNvPr>
          <p:cNvSpPr/>
          <p:nvPr/>
        </p:nvSpPr>
        <p:spPr>
          <a:xfrm>
            <a:off x="432694" y="639191"/>
            <a:ext cx="2220712" cy="3906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Restaurant First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3BFA6-AA03-4092-A427-92EC2DE10D23}"/>
              </a:ext>
            </a:extLst>
          </p:cNvPr>
          <p:cNvSpPr txBox="1"/>
          <p:nvPr/>
        </p:nvSpPr>
        <p:spPr>
          <a:xfrm>
            <a:off x="900066" y="1068260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Home Food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3B032-1E18-4DC6-8710-E025243A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581" y="1222148"/>
            <a:ext cx="2781688" cy="31101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00DF75-6303-4913-8BE8-822451CC0FD7}"/>
              </a:ext>
            </a:extLst>
          </p:cNvPr>
          <p:cNvSpPr/>
          <p:nvPr/>
        </p:nvSpPr>
        <p:spPr>
          <a:xfrm>
            <a:off x="3474581" y="1222148"/>
            <a:ext cx="2781688" cy="31101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6CEDB6-3D07-4E10-81AF-0AE7D818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327" y="4473640"/>
            <a:ext cx="3019207" cy="23244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1A533F-1B7D-4524-9927-9ADF13640DA9}"/>
              </a:ext>
            </a:extLst>
          </p:cNvPr>
          <p:cNvSpPr/>
          <p:nvPr/>
        </p:nvSpPr>
        <p:spPr>
          <a:xfrm>
            <a:off x="3328328" y="4473640"/>
            <a:ext cx="3099106" cy="23244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72515B-4CDA-44E0-9B38-A27F93BAB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678" y="1688327"/>
            <a:ext cx="5547249" cy="17406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80621-35D2-4C41-B3D2-5998E13465A6}"/>
              </a:ext>
            </a:extLst>
          </p:cNvPr>
          <p:cNvSpPr/>
          <p:nvPr/>
        </p:nvSpPr>
        <p:spPr>
          <a:xfrm>
            <a:off x="8555762" y="639191"/>
            <a:ext cx="2220712" cy="3906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Item First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41E28-A357-4A52-914B-31FA10FB9B39}"/>
              </a:ext>
            </a:extLst>
          </p:cNvPr>
          <p:cNvSpPr txBox="1"/>
          <p:nvPr/>
        </p:nvSpPr>
        <p:spPr>
          <a:xfrm>
            <a:off x="8204360" y="1205179"/>
            <a:ext cx="2572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Personalized Dish Collections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4477F3-91E6-4019-B983-E905E8F49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403" y="4087514"/>
            <a:ext cx="2471712" cy="1372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2963A9-54BC-4267-9EA9-E4A2E1EF2668}"/>
              </a:ext>
            </a:extLst>
          </p:cNvPr>
          <p:cNvSpPr txBox="1"/>
          <p:nvPr/>
        </p:nvSpPr>
        <p:spPr>
          <a:xfrm>
            <a:off x="6816188" y="3726474"/>
            <a:ext cx="2146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Menu Recommendation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EC4536-D049-43ED-97F2-D39A8B67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506" y="5670143"/>
            <a:ext cx="3885528" cy="11626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85B05B-6420-4AF6-87C9-97AC6EBF0D67}"/>
              </a:ext>
            </a:extLst>
          </p:cNvPr>
          <p:cNvSpPr/>
          <p:nvPr/>
        </p:nvSpPr>
        <p:spPr>
          <a:xfrm>
            <a:off x="6747029" y="4060885"/>
            <a:ext cx="2540598" cy="14255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DECC15-A423-4F6E-A60E-6A4116BDE03A}"/>
              </a:ext>
            </a:extLst>
          </p:cNvPr>
          <p:cNvSpPr/>
          <p:nvPr/>
        </p:nvSpPr>
        <p:spPr>
          <a:xfrm>
            <a:off x="8336132" y="5566299"/>
            <a:ext cx="3815902" cy="129170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1C3EE1-8BCC-4648-BDC2-AD890B132ADA}"/>
              </a:ext>
            </a:extLst>
          </p:cNvPr>
          <p:cNvSpPr/>
          <p:nvPr/>
        </p:nvSpPr>
        <p:spPr>
          <a:xfrm>
            <a:off x="8407318" y="5634631"/>
            <a:ext cx="3735837" cy="2246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F5109D-BD15-4BE1-BEBB-AE504B4345B7}"/>
              </a:ext>
            </a:extLst>
          </p:cNvPr>
          <p:cNvSpPr/>
          <p:nvPr/>
        </p:nvSpPr>
        <p:spPr>
          <a:xfrm>
            <a:off x="6666550" y="6212149"/>
            <a:ext cx="1589682" cy="4527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Food Detail information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5DADA0-80F7-4B05-8C83-536B8F498923}"/>
              </a:ext>
            </a:extLst>
          </p:cNvPr>
          <p:cNvCxnSpPr>
            <a:stCxn id="21" idx="0"/>
          </p:cNvCxnSpPr>
          <p:nvPr/>
        </p:nvCxnSpPr>
        <p:spPr>
          <a:xfrm flipV="1">
            <a:off x="7461391" y="5746946"/>
            <a:ext cx="945927" cy="46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7FEDB-A67E-4948-B523-1C4B75E15CF7}"/>
              </a:ext>
            </a:extLst>
          </p:cNvPr>
          <p:cNvSpPr/>
          <p:nvPr/>
        </p:nvSpPr>
        <p:spPr>
          <a:xfrm>
            <a:off x="8380684" y="5979547"/>
            <a:ext cx="3735837" cy="6853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AE12EC4-E925-4149-B88C-F5C892656DF6}"/>
              </a:ext>
            </a:extLst>
          </p:cNvPr>
          <p:cNvSpPr/>
          <p:nvPr/>
        </p:nvSpPr>
        <p:spPr>
          <a:xfrm>
            <a:off x="10133193" y="5859262"/>
            <a:ext cx="142043" cy="12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AB1BF-A954-43BE-84B4-93D61CC74998}"/>
              </a:ext>
            </a:extLst>
          </p:cNvPr>
          <p:cNvSpPr txBox="1"/>
          <p:nvPr/>
        </p:nvSpPr>
        <p:spPr>
          <a:xfrm>
            <a:off x="10008463" y="5233272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Menu Detail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73A041-2F46-4C19-964E-9F9D8CE026B1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 System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B9773A-C19E-40DD-A107-3153C85890F8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Abstract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8CF958-CE54-4461-9E45-A1A36D15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92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Working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</a:t>
            </a:r>
            <a:r>
              <a:rPr lang="en-US" dirty="0" err="1"/>
              <a:t>Foodtracker</a:t>
            </a:r>
            <a:r>
              <a:rPr lang="en-US" dirty="0"/>
              <a:t>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F377-A23F-4A8E-AB90-50856474619B}"/>
              </a:ext>
            </a:extLst>
          </p:cNvPr>
          <p:cNvSpPr txBox="1"/>
          <p:nvPr/>
        </p:nvSpPr>
        <p:spPr>
          <a:xfrm>
            <a:off x="1069759" y="189380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App Details: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7F45DD-85C9-4D9F-95EB-6D2E8584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98" y="2078471"/>
            <a:ext cx="6125430" cy="35152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91D0E1-7258-4896-BC8A-368ECDD0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Screen Layout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</a:t>
            </a:r>
            <a:r>
              <a:rPr lang="en-US" dirty="0" err="1"/>
              <a:t>Foodtracker</a:t>
            </a:r>
            <a:r>
              <a:rPr lang="en-US" dirty="0"/>
              <a:t>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F377-A23F-4A8E-AB90-50856474619B}"/>
              </a:ext>
            </a:extLst>
          </p:cNvPr>
          <p:cNvSpPr txBox="1"/>
          <p:nvPr/>
        </p:nvSpPr>
        <p:spPr>
          <a:xfrm>
            <a:off x="1069759" y="189380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App Details: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7F45DD-85C9-4D9F-95EB-6D2E8584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98" y="2078471"/>
            <a:ext cx="6125430" cy="3515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7608D4-51B8-4D68-A274-32323B204CF2}"/>
              </a:ext>
            </a:extLst>
          </p:cNvPr>
          <p:cNvSpPr/>
          <p:nvPr/>
        </p:nvSpPr>
        <p:spPr>
          <a:xfrm>
            <a:off x="594804" y="4793941"/>
            <a:ext cx="2200107" cy="47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Google Maps API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48F4BC5-8598-4BE5-8E7B-E84DE6FEF8D6}"/>
              </a:ext>
            </a:extLst>
          </p:cNvPr>
          <p:cNvSpPr/>
          <p:nvPr/>
        </p:nvSpPr>
        <p:spPr>
          <a:xfrm>
            <a:off x="2867487" y="4935984"/>
            <a:ext cx="985422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CB3827-91FE-47EF-8FC5-C96D003EF5CA}"/>
              </a:ext>
            </a:extLst>
          </p:cNvPr>
          <p:cNvSpPr/>
          <p:nvPr/>
        </p:nvSpPr>
        <p:spPr>
          <a:xfrm>
            <a:off x="4052130" y="4935984"/>
            <a:ext cx="1478659" cy="221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User Location Identify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AB8D1F1-A45F-4582-8602-A63AA635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1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F0FDB-B7F9-4547-B3E3-42D368B6E3C6}"/>
              </a:ext>
            </a:extLst>
          </p:cNvPr>
          <p:cNvSpPr txBox="1"/>
          <p:nvPr/>
        </p:nvSpPr>
        <p:spPr>
          <a:xfrm>
            <a:off x="594804" y="13749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</a:t>
            </a:r>
            <a:r>
              <a:rPr lang="en-US" dirty="0" err="1"/>
              <a:t>Foodtracker</a:t>
            </a:r>
            <a:r>
              <a:rPr lang="en-US" dirty="0"/>
              <a:t>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F377-A23F-4A8E-AB90-50856474619B}"/>
              </a:ext>
            </a:extLst>
          </p:cNvPr>
          <p:cNvSpPr txBox="1"/>
          <p:nvPr/>
        </p:nvSpPr>
        <p:spPr>
          <a:xfrm>
            <a:off x="1069759" y="189380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App Details: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233691-59CF-45A6-8B64-634DB037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80" y="723044"/>
            <a:ext cx="9993120" cy="6134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2556D-5062-4BE0-80D2-7E53ED0081D5}"/>
              </a:ext>
            </a:extLst>
          </p:cNvPr>
          <p:cNvSpPr txBox="1"/>
          <p:nvPr/>
        </p:nvSpPr>
        <p:spPr>
          <a:xfrm>
            <a:off x="10026158" y="476823"/>
            <a:ext cx="2194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JavaScript Object Notation (</a:t>
            </a:r>
            <a:r>
              <a:rPr lang="en-US" sz="1000" b="1" dirty="0"/>
              <a:t>JSON</a:t>
            </a:r>
            <a:r>
              <a:rPr lang="en-US" sz="1000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8F1BE-3494-4106-81CF-AD9CF049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1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 Diagram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B6A96-4070-4E49-8E90-B50F2AEFB70B}"/>
              </a:ext>
            </a:extLst>
          </p:cNvPr>
          <p:cNvSpPr/>
          <p:nvPr/>
        </p:nvSpPr>
        <p:spPr>
          <a:xfrm>
            <a:off x="2183907" y="2366807"/>
            <a:ext cx="7253056" cy="1447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SSH? How It is Work?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C181-C260-4447-B26F-6FF84167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87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SSH?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45528-1DE4-4FF0-85FA-ED3386713883}"/>
              </a:ext>
            </a:extLst>
          </p:cNvPr>
          <p:cNvSpPr/>
          <p:nvPr/>
        </p:nvSpPr>
        <p:spPr>
          <a:xfrm>
            <a:off x="692457" y="911728"/>
            <a:ext cx="1447061" cy="520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EF232-2ED1-44A2-A0D4-A23B7FFECE88}"/>
              </a:ext>
            </a:extLst>
          </p:cNvPr>
          <p:cNvSpPr txBox="1"/>
          <p:nvPr/>
        </p:nvSpPr>
        <p:spPr>
          <a:xfrm>
            <a:off x="1935421" y="1699181"/>
            <a:ext cx="1032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Secure Shell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D958-5D18-40B6-A2F6-47DF2CDCF530}"/>
              </a:ext>
            </a:extLst>
          </p:cNvPr>
          <p:cNvSpPr txBox="1"/>
          <p:nvPr/>
        </p:nvSpPr>
        <p:spPr>
          <a:xfrm>
            <a:off x="3062796" y="1867856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a-----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F44041-8A71-437B-B90A-98B9E7F10B0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139518" y="1171855"/>
            <a:ext cx="311942" cy="5273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6FE0DD-6990-4566-938E-EC6D778311F0}"/>
              </a:ext>
            </a:extLst>
          </p:cNvPr>
          <p:cNvSpPr txBox="1"/>
          <p:nvPr/>
        </p:nvSpPr>
        <p:spPr>
          <a:xfrm>
            <a:off x="3089430" y="1937698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357A4-2C3A-4E74-9240-65C516F926DF}"/>
              </a:ext>
            </a:extLst>
          </p:cNvPr>
          <p:cNvSpPr txBox="1"/>
          <p:nvPr/>
        </p:nvSpPr>
        <p:spPr>
          <a:xfrm>
            <a:off x="3032339" y="1990966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------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AD03EA-A3A0-4164-831F-1FE0AFA57CE6}"/>
              </a:ext>
            </a:extLst>
          </p:cNvPr>
          <p:cNvSpPr/>
          <p:nvPr/>
        </p:nvSpPr>
        <p:spPr>
          <a:xfrm>
            <a:off x="3089430" y="1876734"/>
            <a:ext cx="452761" cy="369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55165EFC-E28A-47A1-A1BB-CC051F5CFE78}"/>
              </a:ext>
            </a:extLst>
          </p:cNvPr>
          <p:cNvSpPr/>
          <p:nvPr/>
        </p:nvSpPr>
        <p:spPr>
          <a:xfrm>
            <a:off x="3835153" y="2463553"/>
            <a:ext cx="2716567" cy="144706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D1B93-1CA7-403E-B44C-335CB41297E9}"/>
              </a:ext>
            </a:extLst>
          </p:cNvPr>
          <p:cNvSpPr/>
          <p:nvPr/>
        </p:nvSpPr>
        <p:spPr>
          <a:xfrm>
            <a:off x="3542191" y="3127587"/>
            <a:ext cx="3495723" cy="142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1C093-071F-4FCD-90B1-FE48B83A0974}"/>
              </a:ext>
            </a:extLst>
          </p:cNvPr>
          <p:cNvSpPr txBox="1"/>
          <p:nvPr/>
        </p:nvSpPr>
        <p:spPr>
          <a:xfrm>
            <a:off x="4799381" y="2728092"/>
            <a:ext cx="928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2024F1-4770-4970-8689-643E1093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05" y="2262874"/>
            <a:ext cx="2054889" cy="1792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0E1C11-4FA7-4928-914C-8AF5F0BD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8" y="1990516"/>
            <a:ext cx="2177106" cy="15605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097DA6-E258-498B-A080-5598BCB8E612}"/>
              </a:ext>
            </a:extLst>
          </p:cNvPr>
          <p:cNvSpPr txBox="1"/>
          <p:nvPr/>
        </p:nvSpPr>
        <p:spPr>
          <a:xfrm>
            <a:off x="1452721" y="405517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71083-8580-4176-9744-0B3FAC684D54}"/>
              </a:ext>
            </a:extLst>
          </p:cNvPr>
          <p:cNvSpPr txBox="1"/>
          <p:nvPr/>
        </p:nvSpPr>
        <p:spPr>
          <a:xfrm>
            <a:off x="8173117" y="3746375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D9034-A1CA-42AE-AE28-2A75340D2D03}"/>
              </a:ext>
            </a:extLst>
          </p:cNvPr>
          <p:cNvSpPr txBox="1"/>
          <p:nvPr/>
        </p:nvSpPr>
        <p:spPr>
          <a:xfrm>
            <a:off x="1167705" y="4924123"/>
            <a:ext cx="965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Secure shell is a network protocol for securing data that flows between a client and a server over a public network such as internet.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When a client connects to a server it needs to be verified so the transaction can be considered secure.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FA26D-49CE-4A17-B631-2A3AAEF5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42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SSH?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45528-1DE4-4FF0-85FA-ED3386713883}"/>
              </a:ext>
            </a:extLst>
          </p:cNvPr>
          <p:cNvSpPr/>
          <p:nvPr/>
        </p:nvSpPr>
        <p:spPr>
          <a:xfrm>
            <a:off x="692457" y="1195810"/>
            <a:ext cx="1447061" cy="520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EF232-2ED1-44A2-A0D4-A23B7FFECE88}"/>
              </a:ext>
            </a:extLst>
          </p:cNvPr>
          <p:cNvSpPr txBox="1"/>
          <p:nvPr/>
        </p:nvSpPr>
        <p:spPr>
          <a:xfrm>
            <a:off x="1935421" y="1983263"/>
            <a:ext cx="1032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Secure Shell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D958-5D18-40B6-A2F6-47DF2CDCF530}"/>
              </a:ext>
            </a:extLst>
          </p:cNvPr>
          <p:cNvSpPr txBox="1"/>
          <p:nvPr/>
        </p:nvSpPr>
        <p:spPr>
          <a:xfrm>
            <a:off x="3062796" y="2151938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a-----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F44041-8A71-437B-B90A-98B9E7F10B06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139518" y="1455937"/>
            <a:ext cx="311942" cy="5273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6FE0DD-6990-4566-938E-EC6D778311F0}"/>
              </a:ext>
            </a:extLst>
          </p:cNvPr>
          <p:cNvSpPr txBox="1"/>
          <p:nvPr/>
        </p:nvSpPr>
        <p:spPr>
          <a:xfrm>
            <a:off x="3089430" y="222178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357A4-2C3A-4E74-9240-65C516F926DF}"/>
              </a:ext>
            </a:extLst>
          </p:cNvPr>
          <p:cNvSpPr txBox="1"/>
          <p:nvPr/>
        </p:nvSpPr>
        <p:spPr>
          <a:xfrm>
            <a:off x="3032339" y="2275048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------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AD03EA-A3A0-4164-831F-1FE0AFA57CE6}"/>
              </a:ext>
            </a:extLst>
          </p:cNvPr>
          <p:cNvSpPr/>
          <p:nvPr/>
        </p:nvSpPr>
        <p:spPr>
          <a:xfrm>
            <a:off x="3089430" y="2160816"/>
            <a:ext cx="452761" cy="369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55165EFC-E28A-47A1-A1BB-CC051F5CFE78}"/>
              </a:ext>
            </a:extLst>
          </p:cNvPr>
          <p:cNvSpPr/>
          <p:nvPr/>
        </p:nvSpPr>
        <p:spPr>
          <a:xfrm>
            <a:off x="3861786" y="2991774"/>
            <a:ext cx="2716567" cy="144706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D1B93-1CA7-403E-B44C-335CB41297E9}"/>
              </a:ext>
            </a:extLst>
          </p:cNvPr>
          <p:cNvSpPr/>
          <p:nvPr/>
        </p:nvSpPr>
        <p:spPr>
          <a:xfrm>
            <a:off x="3542191" y="3737499"/>
            <a:ext cx="3495723" cy="142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1C093-071F-4FCD-90B1-FE48B83A0974}"/>
              </a:ext>
            </a:extLst>
          </p:cNvPr>
          <p:cNvSpPr txBox="1"/>
          <p:nvPr/>
        </p:nvSpPr>
        <p:spPr>
          <a:xfrm>
            <a:off x="4826014" y="3256313"/>
            <a:ext cx="928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2024F1-4770-4970-8689-643E1093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05" y="2955333"/>
            <a:ext cx="2054889" cy="1792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0E1C11-4FA7-4928-914C-8AF5F0BD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8" y="2682975"/>
            <a:ext cx="2177106" cy="15605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097DA6-E258-498B-A080-5598BCB8E612}"/>
              </a:ext>
            </a:extLst>
          </p:cNvPr>
          <p:cNvSpPr txBox="1"/>
          <p:nvPr/>
        </p:nvSpPr>
        <p:spPr>
          <a:xfrm>
            <a:off x="1452721" y="474763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71083-8580-4176-9744-0B3FAC684D54}"/>
              </a:ext>
            </a:extLst>
          </p:cNvPr>
          <p:cNvSpPr txBox="1"/>
          <p:nvPr/>
        </p:nvSpPr>
        <p:spPr>
          <a:xfrm>
            <a:off x="8173117" y="4438834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Server</a:t>
            </a:r>
          </a:p>
        </p:txBody>
      </p:sp>
      <p:pic>
        <p:nvPicPr>
          <p:cNvPr id="1026" name="Picture 2" descr="Cool Ancient Medieval Video Game Cartoon Vinyl Sticker, Lock Yellow Gold">
            <a:extLst>
              <a:ext uri="{FF2B5EF4-FFF2-40B4-BE49-F238E27FC236}">
                <a16:creationId xmlns:a16="http://schemas.microsoft.com/office/drawing/2014/main" id="{F126DF4F-E771-4E24-8F6D-87ECC148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24" y="3594422"/>
            <a:ext cx="345489" cy="5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58EDF-CFF3-4A83-AAE3-9A322A60B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418" y="2787588"/>
            <a:ext cx="574200" cy="285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F83BBE-5097-4DC5-85EC-7DAF329FE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87" y="2299514"/>
            <a:ext cx="574200" cy="285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F0F98-6114-46AC-BCB3-6DA33244F453}"/>
              </a:ext>
            </a:extLst>
          </p:cNvPr>
          <p:cNvSpPr txBox="1"/>
          <p:nvPr/>
        </p:nvSpPr>
        <p:spPr>
          <a:xfrm>
            <a:off x="3933595" y="3701899"/>
            <a:ext cx="221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Cryptographic keys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EC6875-E413-4A72-A0F8-EECDE22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SSH?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45528-1DE4-4FF0-85FA-ED3386713883}"/>
              </a:ext>
            </a:extLst>
          </p:cNvPr>
          <p:cNvSpPr/>
          <p:nvPr/>
        </p:nvSpPr>
        <p:spPr>
          <a:xfrm>
            <a:off x="692457" y="1195810"/>
            <a:ext cx="1447061" cy="520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EF232-2ED1-44A2-A0D4-A23B7FFECE88}"/>
              </a:ext>
            </a:extLst>
          </p:cNvPr>
          <p:cNvSpPr txBox="1"/>
          <p:nvPr/>
        </p:nvSpPr>
        <p:spPr>
          <a:xfrm>
            <a:off x="1935421" y="1983263"/>
            <a:ext cx="1032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Secure Shell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FD958-5D18-40B6-A2F6-47DF2CDCF530}"/>
              </a:ext>
            </a:extLst>
          </p:cNvPr>
          <p:cNvSpPr txBox="1"/>
          <p:nvPr/>
        </p:nvSpPr>
        <p:spPr>
          <a:xfrm>
            <a:off x="3062796" y="2151938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a-----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F44041-8A71-437B-B90A-98B9E7F10B06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139518" y="1455937"/>
            <a:ext cx="311942" cy="5273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6FE0DD-6990-4566-938E-EC6D778311F0}"/>
              </a:ext>
            </a:extLst>
          </p:cNvPr>
          <p:cNvSpPr txBox="1"/>
          <p:nvPr/>
        </p:nvSpPr>
        <p:spPr>
          <a:xfrm>
            <a:off x="3089430" y="222178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357A4-2C3A-4E74-9240-65C516F926DF}"/>
              </a:ext>
            </a:extLst>
          </p:cNvPr>
          <p:cNvSpPr txBox="1"/>
          <p:nvPr/>
        </p:nvSpPr>
        <p:spPr>
          <a:xfrm>
            <a:off x="3032339" y="2275048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 ------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AD03EA-A3A0-4164-831F-1FE0AFA57CE6}"/>
              </a:ext>
            </a:extLst>
          </p:cNvPr>
          <p:cNvSpPr/>
          <p:nvPr/>
        </p:nvSpPr>
        <p:spPr>
          <a:xfrm>
            <a:off x="3089430" y="2160816"/>
            <a:ext cx="452761" cy="369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구름 15">
            <a:extLst>
              <a:ext uri="{FF2B5EF4-FFF2-40B4-BE49-F238E27FC236}">
                <a16:creationId xmlns:a16="http://schemas.microsoft.com/office/drawing/2014/main" id="{55165EFC-E28A-47A1-A1BB-CC051F5CFE78}"/>
              </a:ext>
            </a:extLst>
          </p:cNvPr>
          <p:cNvSpPr/>
          <p:nvPr/>
        </p:nvSpPr>
        <p:spPr>
          <a:xfrm>
            <a:off x="3861786" y="2991774"/>
            <a:ext cx="2716567" cy="144706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D1B93-1CA7-403E-B44C-335CB41297E9}"/>
              </a:ext>
            </a:extLst>
          </p:cNvPr>
          <p:cNvSpPr/>
          <p:nvPr/>
        </p:nvSpPr>
        <p:spPr>
          <a:xfrm>
            <a:off x="3542191" y="3737499"/>
            <a:ext cx="3495723" cy="142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F1C093-071F-4FCD-90B1-FE48B83A0974}"/>
              </a:ext>
            </a:extLst>
          </p:cNvPr>
          <p:cNvSpPr txBox="1"/>
          <p:nvPr/>
        </p:nvSpPr>
        <p:spPr>
          <a:xfrm>
            <a:off x="4826014" y="3256313"/>
            <a:ext cx="928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2024F1-4770-4970-8689-643E1093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05" y="2955333"/>
            <a:ext cx="2054889" cy="1792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0E1C11-4FA7-4928-914C-8AF5F0BD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8" y="2682975"/>
            <a:ext cx="2177106" cy="15605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097DA6-E258-498B-A080-5598BCB8E612}"/>
              </a:ext>
            </a:extLst>
          </p:cNvPr>
          <p:cNvSpPr txBox="1"/>
          <p:nvPr/>
        </p:nvSpPr>
        <p:spPr>
          <a:xfrm>
            <a:off x="1452721" y="474763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Client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71083-8580-4176-9744-0B3FAC684D54}"/>
              </a:ext>
            </a:extLst>
          </p:cNvPr>
          <p:cNvSpPr txBox="1"/>
          <p:nvPr/>
        </p:nvSpPr>
        <p:spPr>
          <a:xfrm>
            <a:off x="8173117" y="4438834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SSH Server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58EDF-CFF3-4A83-AAE3-9A322A60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969" y="3899975"/>
            <a:ext cx="574200" cy="285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F83BBE-5097-4DC5-85EC-7DAF329F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687" y="2299514"/>
            <a:ext cx="574200" cy="285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F0F98-6114-46AC-BCB3-6DA33244F453}"/>
              </a:ext>
            </a:extLst>
          </p:cNvPr>
          <p:cNvSpPr txBox="1"/>
          <p:nvPr/>
        </p:nvSpPr>
        <p:spPr>
          <a:xfrm>
            <a:off x="3933595" y="3701899"/>
            <a:ext cx="221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Cryptographic keys</a:t>
            </a:r>
          </a:p>
        </p:txBody>
      </p:sp>
      <p:sp>
        <p:nvSpPr>
          <p:cNvPr id="4" name="사각형: 잘린 위쪽 모서리 3">
            <a:extLst>
              <a:ext uri="{FF2B5EF4-FFF2-40B4-BE49-F238E27FC236}">
                <a16:creationId xmlns:a16="http://schemas.microsoft.com/office/drawing/2014/main" id="{305F515C-0C45-414B-ACBF-D43BFC8DF1A9}"/>
              </a:ext>
            </a:extLst>
          </p:cNvPr>
          <p:cNvSpPr/>
          <p:nvPr/>
        </p:nvSpPr>
        <p:spPr>
          <a:xfrm>
            <a:off x="2918641" y="3456103"/>
            <a:ext cx="871300" cy="283204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TUNNEL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F1A5FA-6E58-4C51-B3AD-FA685F4E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851" y="3585075"/>
            <a:ext cx="320399" cy="32982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344FFA-CC32-43CA-83B5-86A7F28C2C00}"/>
              </a:ext>
            </a:extLst>
          </p:cNvPr>
          <p:cNvCxnSpPr>
            <a:stCxn id="4" idx="0"/>
          </p:cNvCxnSpPr>
          <p:nvPr/>
        </p:nvCxnSpPr>
        <p:spPr>
          <a:xfrm>
            <a:off x="3789941" y="3597705"/>
            <a:ext cx="1339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26C5283-A259-41D0-9569-32CE1323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4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Working Sequence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D0405-3F44-45F8-8A6E-4FC9C651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376"/>
            <a:ext cx="8992855" cy="605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3D21FD-700C-48D8-93B1-54E93513DB40}"/>
              </a:ext>
            </a:extLst>
          </p:cNvPr>
          <p:cNvSpPr txBox="1"/>
          <p:nvPr/>
        </p:nvSpPr>
        <p:spPr>
          <a:xfrm>
            <a:off x="8528744" y="4357528"/>
            <a:ext cx="3720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When The user choose “Burger King”.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 new request is sent to the server.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server returns a new JSON array containing the menu items for this restaurant.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3B17A-8934-47A5-9C14-46C85067021D}"/>
              </a:ext>
            </a:extLst>
          </p:cNvPr>
          <p:cNvSpPr/>
          <p:nvPr/>
        </p:nvSpPr>
        <p:spPr>
          <a:xfrm>
            <a:off x="9143367" y="4020286"/>
            <a:ext cx="1762662" cy="19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Descriptions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B00240-0F05-4B6E-ABBB-5DABD7B58F47}"/>
              </a:ext>
            </a:extLst>
          </p:cNvPr>
          <p:cNvSpPr/>
          <p:nvPr/>
        </p:nvSpPr>
        <p:spPr>
          <a:xfrm>
            <a:off x="8365402" y="3992578"/>
            <a:ext cx="3826598" cy="17654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95842C-7296-4E77-9658-B2E7128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2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2508B1-5569-4EBC-A939-05164871557A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System Architecture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685118-E76D-4C14-B9AE-E428D6A098F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Foodtracker</a:t>
            </a:r>
            <a:r>
              <a:rPr lang="en-US" dirty="0"/>
              <a:t>” app Working Sequence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D0405-3F44-45F8-8A6E-4FC9C651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376"/>
            <a:ext cx="8992855" cy="605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3D21FD-700C-48D8-93B1-54E93513DB40}"/>
              </a:ext>
            </a:extLst>
          </p:cNvPr>
          <p:cNvSpPr txBox="1"/>
          <p:nvPr/>
        </p:nvSpPr>
        <p:spPr>
          <a:xfrm>
            <a:off x="8528744" y="4357528"/>
            <a:ext cx="3720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When The user choose “Burger King”.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 new request is sent to the server.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server returns a new JSON array containing the menu items for this restaurant.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3B17A-8934-47A5-9C14-46C85067021D}"/>
              </a:ext>
            </a:extLst>
          </p:cNvPr>
          <p:cNvSpPr/>
          <p:nvPr/>
        </p:nvSpPr>
        <p:spPr>
          <a:xfrm>
            <a:off x="9143367" y="4020286"/>
            <a:ext cx="1762662" cy="19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Descriptions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B00240-0F05-4B6E-ABBB-5DABD7B58F47}"/>
              </a:ext>
            </a:extLst>
          </p:cNvPr>
          <p:cNvSpPr/>
          <p:nvPr/>
        </p:nvSpPr>
        <p:spPr>
          <a:xfrm>
            <a:off x="8365402" y="3992578"/>
            <a:ext cx="3826598" cy="17654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F7F6C0-920A-46B8-BF1E-82BF527406B6}"/>
              </a:ext>
            </a:extLst>
          </p:cNvPr>
          <p:cNvSpPr/>
          <p:nvPr/>
        </p:nvSpPr>
        <p:spPr>
          <a:xfrm>
            <a:off x="8091983" y="5984199"/>
            <a:ext cx="4100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02124"/>
                </a:solidFill>
                <a:latin typeface="arial" panose="020B0604020202020204" pitchFamily="34" charset="0"/>
              </a:rPr>
              <a:t>A </a:t>
            </a:r>
            <a:r>
              <a:rPr lang="en-US" sz="1000" b="1" dirty="0">
                <a:solidFill>
                  <a:srgbClr val="202124"/>
                </a:solidFill>
                <a:latin typeface="arial" panose="020B0604020202020204" pitchFamily="34" charset="0"/>
              </a:rPr>
              <a:t>JSON file</a:t>
            </a:r>
            <a:r>
              <a:rPr lang="en-US" sz="1000" dirty="0">
                <a:solidFill>
                  <a:srgbClr val="202124"/>
                </a:solidFill>
                <a:latin typeface="arial" panose="020B0604020202020204" pitchFamily="34" charset="0"/>
              </a:rPr>
              <a:t> is a </a:t>
            </a:r>
            <a:r>
              <a:rPr lang="en-US" sz="1000" b="1" dirty="0">
                <a:solidFill>
                  <a:srgbClr val="202124"/>
                </a:solidFill>
                <a:latin typeface="arial" panose="020B0604020202020204" pitchFamily="34" charset="0"/>
              </a:rPr>
              <a:t>file</a:t>
            </a:r>
            <a:r>
              <a:rPr lang="en-US" sz="1000" dirty="0">
                <a:solidFill>
                  <a:srgbClr val="202124"/>
                </a:solidFill>
                <a:latin typeface="arial" panose="020B0604020202020204" pitchFamily="34" charset="0"/>
              </a:rPr>
              <a:t> that stores simple data structures and objects in </a:t>
            </a:r>
            <a:r>
              <a:rPr lang="en-US" sz="1000" dirty="0"/>
              <a:t>JavaScript Object Notation (</a:t>
            </a:r>
            <a:r>
              <a:rPr lang="en-US" sz="1000" b="1" dirty="0"/>
              <a:t>JSON</a:t>
            </a:r>
            <a:r>
              <a:rPr lang="en-US" sz="1000" dirty="0"/>
              <a:t>) format, which is a standard data interchange format.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1F87D-27B2-4A92-8369-AD44B87C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64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EC764B-69EF-40AE-AC56-C69A0D35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34" y="656360"/>
            <a:ext cx="5468113" cy="62016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5AA599-CB90-4BEC-A9E8-4B4869403B0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Evaluation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8A24-2D7E-4F01-9439-EBD97E32418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 testing phase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DD9CB4-B8A0-486F-962A-E8F413A0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6502D31C-D860-4BEE-B64D-1E80A3B7F670}"/>
              </a:ext>
            </a:extLst>
          </p:cNvPr>
          <p:cNvSpPr/>
          <p:nvPr/>
        </p:nvSpPr>
        <p:spPr>
          <a:xfrm>
            <a:off x="4600112" y="1376038"/>
            <a:ext cx="2707689" cy="825624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0F86A-5CBA-4258-A310-5F57351F4DE6}"/>
              </a:ext>
            </a:extLst>
          </p:cNvPr>
          <p:cNvSpPr txBox="1"/>
          <p:nvPr/>
        </p:nvSpPr>
        <p:spPr>
          <a:xfrm>
            <a:off x="914610" y="1619573"/>
            <a:ext cx="28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 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DE990-312B-47FA-BD40-9B14249735A0}"/>
              </a:ext>
            </a:extLst>
          </p:cNvPr>
          <p:cNvSpPr txBox="1"/>
          <p:nvPr/>
        </p:nvSpPr>
        <p:spPr>
          <a:xfrm>
            <a:off x="7812448" y="1627762"/>
            <a:ext cx="30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Restaurants &amp; Food Items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1EE7F2A-D648-43FE-89E9-6A8784D70BBB}"/>
              </a:ext>
            </a:extLst>
          </p:cNvPr>
          <p:cNvSpPr/>
          <p:nvPr/>
        </p:nvSpPr>
        <p:spPr>
          <a:xfrm>
            <a:off x="736846" y="2496908"/>
            <a:ext cx="461639" cy="24813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BFFBD-9264-436C-872F-AE3EFA90322D}"/>
              </a:ext>
            </a:extLst>
          </p:cNvPr>
          <p:cNvSpPr txBox="1"/>
          <p:nvPr/>
        </p:nvSpPr>
        <p:spPr>
          <a:xfrm>
            <a:off x="1198484" y="2496908"/>
            <a:ext cx="176458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  Test Profile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Veg/Non-Veg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Single/Family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Explorer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Cravers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Price Affinity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Offer Affinity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Weekend/Weekdays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Home/Work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Health Quotients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Speed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Brand centric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80E817E-50B0-4D11-85AC-33570DDC45B4}"/>
              </a:ext>
            </a:extLst>
          </p:cNvPr>
          <p:cNvSpPr/>
          <p:nvPr/>
        </p:nvSpPr>
        <p:spPr>
          <a:xfrm rot="10800000">
            <a:off x="2914233" y="2410415"/>
            <a:ext cx="461639" cy="25678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E5637E54-756A-4FE5-884B-B2DC69253F29}"/>
              </a:ext>
            </a:extLst>
          </p:cNvPr>
          <p:cNvSpPr/>
          <p:nvPr/>
        </p:nvSpPr>
        <p:spPr>
          <a:xfrm>
            <a:off x="7927759" y="2496908"/>
            <a:ext cx="461639" cy="24813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509D2-8E7C-4C95-BE44-454B1E03FA66}"/>
              </a:ext>
            </a:extLst>
          </p:cNvPr>
          <p:cNvSpPr txBox="1"/>
          <p:nvPr/>
        </p:nvSpPr>
        <p:spPr>
          <a:xfrm>
            <a:off x="8325093" y="2601154"/>
            <a:ext cx="20108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     Test Profile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Dish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Cuisine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Pure Veg/Pure non-Veg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Offers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Popular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Exclusive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Brand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CFT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Ratings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Healthy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915FBFB8-54E4-449E-B82B-769051247597}"/>
              </a:ext>
            </a:extLst>
          </p:cNvPr>
          <p:cNvSpPr/>
          <p:nvPr/>
        </p:nvSpPr>
        <p:spPr>
          <a:xfrm rot="10800000">
            <a:off x="10105146" y="2410415"/>
            <a:ext cx="461639" cy="25678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E35E4-820E-42B7-8C32-52EF9C71D3B4}"/>
              </a:ext>
            </a:extLst>
          </p:cNvPr>
          <p:cNvSpPr txBox="1"/>
          <p:nvPr/>
        </p:nvSpPr>
        <p:spPr>
          <a:xfrm>
            <a:off x="5159468" y="1612373"/>
            <a:ext cx="16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Match Marking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20D5D3-829E-4112-A3D0-A15E494A9A1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 System Ideas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A65D21-5745-4376-920B-4C9484FA2D5F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Abstract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8CA3-ED7B-4985-8102-021710F4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8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AA599-CB90-4BEC-A9E8-4B4869403B0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Evaluation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8A24-2D7E-4F01-9439-EBD97E32418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Beta-Testing Phase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9B333-9974-4D15-8ED1-ADC7D5E8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22" y="823549"/>
            <a:ext cx="5410955" cy="521090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592B4D-F142-4426-9C57-BD5FFFF8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09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AA599-CB90-4BEC-A9E8-4B4869403B0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Discussion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8A24-2D7E-4F01-9439-EBD97E32418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Recommendation Comparison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951AA3-C0D3-4FF9-8522-ACF8ED10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4" y="700303"/>
            <a:ext cx="7268589" cy="60777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593D0D-2A81-4B02-8DD4-B12B8DBF4AFD}"/>
              </a:ext>
            </a:extLst>
          </p:cNvPr>
          <p:cNvSpPr/>
          <p:nvPr/>
        </p:nvSpPr>
        <p:spPr>
          <a:xfrm>
            <a:off x="8291744" y="2372557"/>
            <a:ext cx="3719744" cy="1986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Green thumbs represent a good choice of healthy food items.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red color represent a restaurant with not so many good choices.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499DA9-3BF9-4463-A862-338D26E5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7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AA599-CB90-4BEC-A9E8-4B4869403B0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Conclusions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8A24-2D7E-4F01-9439-EBD97E32418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93D0D-2A81-4B02-8DD4-B12B8DBF4AFD}"/>
              </a:ext>
            </a:extLst>
          </p:cNvPr>
          <p:cNvSpPr/>
          <p:nvPr/>
        </p:nvSpPr>
        <p:spPr>
          <a:xfrm>
            <a:off x="978899" y="2020981"/>
            <a:ext cx="9940634" cy="3131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prototype was functional, and users evaluation suggested that the product is useful.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application and database were built to be HIPAA (Health Insurance Portability and Accountability Act).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The tracking feature to allow users to document their choices and recording how many “red” food items they ate that day/week/month.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In addition, tracking choices to location could provide valuable insight into the types of foods and energy density of foods consumed at different types of fast food restaurants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FED145-9C2A-4471-B1D6-7C7A2EE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7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5B550-B254-424B-9747-F7FED72BC58A}"/>
              </a:ext>
            </a:extLst>
          </p:cNvPr>
          <p:cNvSpPr txBox="1"/>
          <p:nvPr/>
        </p:nvSpPr>
        <p:spPr>
          <a:xfrm>
            <a:off x="722168" y="946836"/>
            <a:ext cx="10484528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sz="30000" dirty="0">
                <a:latin typeface="Baskerville Old Face" panose="02020602080505020303" pitchFamily="18" charset="0"/>
              </a:rPr>
              <a:t>Q &amp; 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53384B-C242-4A77-B80D-FE3583FE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9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6B93E2-862D-4828-9F97-12CA4B6A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2037970"/>
            <a:ext cx="6963747" cy="34390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B8A882-37CC-452C-9995-737B2A3A9F4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1CEBD-60AE-49E1-B973-B30A4318433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Traffic Light Food Recommendation System?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12BBDD-9F6D-41B9-9E10-09C711E8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3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6B93E2-862D-4828-9F97-12CA4B6A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53" y="1088060"/>
            <a:ext cx="6963747" cy="3439005"/>
          </a:xfrm>
          <a:prstGeom prst="rect">
            <a:avLst/>
          </a:prstGeom>
        </p:spPr>
      </p:pic>
      <p:pic>
        <p:nvPicPr>
          <p:cNvPr id="1026" name="Picture 2" descr="Traffic-light-health-rating.png (1190×334)">
            <a:extLst>
              <a:ext uri="{FF2B5EF4-FFF2-40B4-BE49-F238E27FC236}">
                <a16:creationId xmlns:a16="http://schemas.microsoft.com/office/drawing/2014/main" id="{14C26650-169F-4D75-BB34-F95CEFAA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05" y="5008217"/>
            <a:ext cx="5427843" cy="152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590AEB-33A5-4C0F-806F-BA550E0A2A6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8F244-9BA3-46F8-BEB6-C83F7AC64D0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is Traffic Light Food Recommendation System?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58BDAF-0DEE-43BC-9FF6-6E423860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590AEB-33A5-4C0F-806F-BA550E0A2A6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8F244-9BA3-46F8-BEB6-C83F7AC64D06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Traffic Light Food Example</a:t>
            </a:r>
          </a:p>
        </p:txBody>
      </p:sp>
      <p:pic>
        <p:nvPicPr>
          <p:cNvPr id="2050" name="Picture 2" descr="vegetables.jpg (1600×1067)">
            <a:extLst>
              <a:ext uri="{FF2B5EF4-FFF2-40B4-BE49-F238E27FC236}">
                <a16:creationId xmlns:a16="http://schemas.microsoft.com/office/drawing/2014/main" id="{63B21215-6D26-4C16-8E51-5D4755EB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4" y="614778"/>
            <a:ext cx="2506039" cy="160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sortment-of-colorful-ripe-tropical-fruits-top-royalty-free-image-1595871257.jpg (980×976)">
            <a:extLst>
              <a:ext uri="{FF2B5EF4-FFF2-40B4-BE49-F238E27FC236}">
                <a16:creationId xmlns:a16="http://schemas.microsoft.com/office/drawing/2014/main" id="{375BEF62-4523-48C1-BEF0-24AF928A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74" y="614778"/>
            <a:ext cx="2506039" cy="160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f-mar18-19-pg8-1-1552911515242.jpg (750×500)">
            <a:extLst>
              <a:ext uri="{FF2B5EF4-FFF2-40B4-BE49-F238E27FC236}">
                <a16:creationId xmlns:a16="http://schemas.microsoft.com/office/drawing/2014/main" id="{14E61563-DA20-4030-AB4C-7FDE7524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4" y="2500298"/>
            <a:ext cx="2506039" cy="14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illed-chicken-bangladeshi-food-600-o.jpg (600×450)">
            <a:extLst>
              <a:ext uri="{FF2B5EF4-FFF2-40B4-BE49-F238E27FC236}">
                <a16:creationId xmlns:a16="http://schemas.microsoft.com/office/drawing/2014/main" id="{4B1C6E0E-5399-4842-9FCE-F4F2196AC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61" y="2500298"/>
            <a:ext cx="2466952" cy="153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uble-bacon-double-cheeseburger.jpg (610×408)">
            <a:extLst>
              <a:ext uri="{FF2B5EF4-FFF2-40B4-BE49-F238E27FC236}">
                <a16:creationId xmlns:a16="http://schemas.microsoft.com/office/drawing/2014/main" id="{2F38EF00-B168-4CE7-B92E-0E21DE0B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57" y="4386479"/>
            <a:ext cx="2506039" cy="185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E54AFF-084C-4D74-B928-8B617E49E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161" y="4320221"/>
            <a:ext cx="2645686" cy="2183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A7266A-4F9E-4DBB-B604-34AB6B478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7435" y="4429015"/>
            <a:ext cx="586182" cy="19662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CB2D30-6FEC-4CF7-A914-8CE73C1F6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435" y="684068"/>
            <a:ext cx="586182" cy="1466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98F44B-6A60-4C2D-B016-CC6D09611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3157" y="2372557"/>
            <a:ext cx="586181" cy="16046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7ED2788-DCBC-41F1-9679-14265D73FDB3}"/>
              </a:ext>
            </a:extLst>
          </p:cNvPr>
          <p:cNvSpPr/>
          <p:nvPr/>
        </p:nvSpPr>
        <p:spPr>
          <a:xfrm>
            <a:off x="3362102" y="1283894"/>
            <a:ext cx="1136342" cy="3018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F10F856-712A-434D-B396-D32ADFA75776}"/>
              </a:ext>
            </a:extLst>
          </p:cNvPr>
          <p:cNvSpPr/>
          <p:nvPr/>
        </p:nvSpPr>
        <p:spPr>
          <a:xfrm>
            <a:off x="3351230" y="3023955"/>
            <a:ext cx="1136342" cy="30184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AFBC1C1-BAED-4372-B63D-85D8888855B0}"/>
              </a:ext>
            </a:extLst>
          </p:cNvPr>
          <p:cNvSpPr/>
          <p:nvPr/>
        </p:nvSpPr>
        <p:spPr>
          <a:xfrm>
            <a:off x="3351230" y="5297295"/>
            <a:ext cx="1136342" cy="3018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891A3E-A101-438E-B1A8-D3791AE664F6}"/>
              </a:ext>
            </a:extLst>
          </p:cNvPr>
          <p:cNvSpPr/>
          <p:nvPr/>
        </p:nvSpPr>
        <p:spPr>
          <a:xfrm>
            <a:off x="4498444" y="568172"/>
            <a:ext cx="5533323" cy="168675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EDB8BB-7B92-4917-951C-175A1AFF46F7}"/>
              </a:ext>
            </a:extLst>
          </p:cNvPr>
          <p:cNvSpPr/>
          <p:nvPr/>
        </p:nvSpPr>
        <p:spPr>
          <a:xfrm>
            <a:off x="4517240" y="2471522"/>
            <a:ext cx="5533323" cy="1686757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635FEF-40F8-4CCF-9653-73F763EB580D}"/>
              </a:ext>
            </a:extLst>
          </p:cNvPr>
          <p:cNvSpPr/>
          <p:nvPr/>
        </p:nvSpPr>
        <p:spPr>
          <a:xfrm>
            <a:off x="4497309" y="4330482"/>
            <a:ext cx="5720890" cy="2183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A757C3-0E44-4391-9A6F-6D92E273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6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AF8C21-73C1-4849-8698-517FBE10CF03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6FE2A-0453-4918-BA5B-3E3FBAC2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34" y="532660"/>
            <a:ext cx="9336531" cy="63253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1279A7-96EF-40B5-B0E6-0EB0F26F36D7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Foods App (Calorie Count)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E7AD8-A496-48E4-9E2D-2AC9AA31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3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9C7B15-BC7C-418E-9B8B-49FE0759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40" y="1447581"/>
            <a:ext cx="7687748" cy="51346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2BE960-6230-4EA4-AE47-2982C124D702}"/>
              </a:ext>
            </a:extLst>
          </p:cNvPr>
          <p:cNvSpPr/>
          <p:nvPr/>
        </p:nvSpPr>
        <p:spPr>
          <a:xfrm>
            <a:off x="0" y="0"/>
            <a:ext cx="286748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400" dirty="0"/>
              <a:t>Introduction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24150-8D68-4FB3-B54B-6AAC0EE92045}"/>
              </a:ext>
            </a:extLst>
          </p:cNvPr>
          <p:cNvSpPr/>
          <p:nvPr/>
        </p:nvSpPr>
        <p:spPr>
          <a:xfrm>
            <a:off x="2967498" y="0"/>
            <a:ext cx="74217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 Search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5DF128-5F5D-4EE6-9E78-F78EC00D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497-2EE0-4EA5-8A9C-CF41680DE5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985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958</Words>
  <Application>Microsoft Office PowerPoint</Application>
  <PresentationFormat>와이드스크린</PresentationFormat>
  <Paragraphs>298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arial</vt:lpstr>
      <vt:lpstr>Baskerville Old Face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PKNU</dc:creator>
  <cp:lastModifiedBy>PKNU</cp:lastModifiedBy>
  <cp:revision>51</cp:revision>
  <cp:lastPrinted>2021-01-04T08:19:16Z</cp:lastPrinted>
  <dcterms:created xsi:type="dcterms:W3CDTF">2020-12-15T07:09:00Z</dcterms:created>
  <dcterms:modified xsi:type="dcterms:W3CDTF">2021-01-05T06:40:58Z</dcterms:modified>
</cp:coreProperties>
</file>